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258" r:id="rId3"/>
    <p:sldId id="257" r:id="rId4"/>
    <p:sldId id="259" r:id="rId5"/>
    <p:sldId id="261" r:id="rId6"/>
    <p:sldId id="263" r:id="rId7"/>
    <p:sldId id="284" r:id="rId8"/>
    <p:sldId id="285" r:id="rId9"/>
    <p:sldId id="286" r:id="rId10"/>
    <p:sldId id="287" r:id="rId11"/>
    <p:sldId id="288" r:id="rId12"/>
    <p:sldId id="289" r:id="rId13"/>
    <p:sldId id="291" r:id="rId14"/>
    <p:sldId id="290" r:id="rId15"/>
    <p:sldId id="292" r:id="rId16"/>
    <p:sldId id="262" r:id="rId17"/>
    <p:sldId id="293" r:id="rId18"/>
    <p:sldId id="294" r:id="rId19"/>
    <p:sldId id="296" r:id="rId20"/>
    <p:sldId id="297" r:id="rId21"/>
    <p:sldId id="295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298" r:id="rId30"/>
    <p:sldId id="299" r:id="rId31"/>
    <p:sldId id="301" r:id="rId32"/>
    <p:sldId id="302" r:id="rId33"/>
    <p:sldId id="300" r:id="rId34"/>
    <p:sldId id="303" r:id="rId35"/>
    <p:sldId id="260" r:id="rId36"/>
    <p:sldId id="264" r:id="rId37"/>
    <p:sldId id="304" r:id="rId38"/>
    <p:sldId id="279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FFCC00"/>
    <a:srgbClr val="FF0066"/>
    <a:srgbClr val="FF6600"/>
    <a:srgbClr val="33CC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22FCD0-5F78-4232-AED0-C571B37EA5C0}">
  <a:tblStyle styleId="{E422FCD0-5F78-4232-AED0-C571B37EA5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>
      <p:cViewPr varScale="1">
        <p:scale>
          <a:sx n="120" d="100"/>
          <a:sy n="120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14918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98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325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078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96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363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820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61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466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118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851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10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062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846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261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158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947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478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564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5236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106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33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6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1227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66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697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09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788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855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93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994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96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4600"/>
              <a:buNone/>
              <a:defRPr sz="46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3000"/>
              <a:buNone/>
              <a:defRPr/>
            </a:lvl1pPr>
            <a:lvl2pPr lvl="1" algn="ctr" rtl="0">
              <a:spcBef>
                <a:spcPts val="0"/>
              </a:spcBef>
              <a:buSzPts val="3000"/>
              <a:buNone/>
              <a:defRPr/>
            </a:lvl2pPr>
            <a:lvl3pPr lvl="2" algn="ctr" rtl="0">
              <a:spcBef>
                <a:spcPts val="0"/>
              </a:spcBef>
              <a:buSzPts val="3000"/>
              <a:buNone/>
              <a:defRPr/>
            </a:lvl3pPr>
            <a:lvl4pPr lvl="3" algn="ctr" rtl="0">
              <a:spcBef>
                <a:spcPts val="0"/>
              </a:spcBef>
              <a:buSzPts val="3000"/>
              <a:buNone/>
              <a:defRPr/>
            </a:lvl4pPr>
            <a:lvl5pPr lvl="4" algn="ctr" rtl="0">
              <a:spcBef>
                <a:spcPts val="0"/>
              </a:spcBef>
              <a:buSzPts val="3000"/>
              <a:buNone/>
              <a:defRPr/>
            </a:lvl5pPr>
            <a:lvl6pPr lvl="5" algn="ctr" rtl="0">
              <a:spcBef>
                <a:spcPts val="0"/>
              </a:spcBef>
              <a:buSzPts val="3000"/>
              <a:buNone/>
              <a:defRPr/>
            </a:lvl6pPr>
            <a:lvl7pPr lvl="6" algn="ctr" rtl="0">
              <a:spcBef>
                <a:spcPts val="0"/>
              </a:spcBef>
              <a:buSzPts val="3000"/>
              <a:buNone/>
              <a:defRPr/>
            </a:lvl7pPr>
            <a:lvl8pPr lvl="7" algn="ctr" rtl="0">
              <a:spcBef>
                <a:spcPts val="0"/>
              </a:spcBef>
              <a:buSzPts val="3000"/>
              <a:buNone/>
              <a:defRPr/>
            </a:lvl8pPr>
            <a:lvl9pPr lvl="8" algn="ctr" rtl="0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2400"/>
              <a:buChar char="›"/>
              <a:defRPr b="1" i="1"/>
            </a:lvl1pPr>
            <a:lvl2pPr lvl="1" algn="ctr" rtl="0">
              <a:spcBef>
                <a:spcPts val="0"/>
              </a:spcBef>
              <a:buSzPts val="2400"/>
              <a:buChar char="›"/>
              <a:defRPr b="1" i="1"/>
            </a:lvl2pPr>
            <a:lvl3pPr lvl="2" algn="ctr" rtl="0">
              <a:spcBef>
                <a:spcPts val="0"/>
              </a:spcBef>
              <a:buSzPts val="2400"/>
              <a:buChar char="›"/>
              <a:defRPr b="1" i="1"/>
            </a:lvl3pPr>
            <a:lvl4pPr lvl="3" algn="ctr" rtl="0">
              <a:spcBef>
                <a:spcPts val="0"/>
              </a:spcBef>
              <a:buSzPts val="2400"/>
              <a:buChar char="›"/>
              <a:defRPr b="1" i="1"/>
            </a:lvl4pPr>
            <a:lvl5pPr lvl="4" algn="ctr" rtl="0">
              <a:spcBef>
                <a:spcPts val="0"/>
              </a:spcBef>
              <a:buSzPts val="2400"/>
              <a:buChar char="›"/>
              <a:defRPr b="1" i="1"/>
            </a:lvl5pPr>
            <a:lvl6pPr lvl="5" algn="ctr" rtl="0">
              <a:spcBef>
                <a:spcPts val="0"/>
              </a:spcBef>
              <a:buSzPts val="2400"/>
              <a:buChar char="›"/>
              <a:defRPr b="1" i="1"/>
            </a:lvl6pPr>
            <a:lvl7pPr lvl="6" algn="ctr" rtl="0">
              <a:spcBef>
                <a:spcPts val="0"/>
              </a:spcBef>
              <a:buSzPts val="2400"/>
              <a:buChar char="›"/>
              <a:defRPr b="1" i="1"/>
            </a:lvl7pPr>
            <a:lvl8pPr lvl="7" algn="ctr" rtl="0">
              <a:spcBef>
                <a:spcPts val="0"/>
              </a:spcBef>
              <a:buSzPts val="2400"/>
              <a:buChar char="›"/>
              <a:defRPr b="1" i="1"/>
            </a:lvl8pPr>
            <a:lvl9pPr lvl="8" algn="ctr">
              <a:spcBef>
                <a:spcPts val="0"/>
              </a:spcBef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Char char="›"/>
              <a:defRPr/>
            </a:lvl1pPr>
            <a:lvl2pPr lvl="1">
              <a:spcBef>
                <a:spcPts val="0"/>
              </a:spcBef>
              <a:buSzPts val="2400"/>
              <a:buChar char="›"/>
              <a:defRPr/>
            </a:lvl2pPr>
            <a:lvl3pPr lvl="2">
              <a:spcBef>
                <a:spcPts val="0"/>
              </a:spcBef>
              <a:buSzPts val="2400"/>
              <a:buChar char="›"/>
              <a:defRPr/>
            </a:lvl3pPr>
            <a:lvl4pPr lvl="3">
              <a:spcBef>
                <a:spcPts val="0"/>
              </a:spcBef>
              <a:buSzPts val="2400"/>
              <a:buChar char="›"/>
              <a:defRPr/>
            </a:lvl4pPr>
            <a:lvl5pPr lvl="4">
              <a:spcBef>
                <a:spcPts val="0"/>
              </a:spcBef>
              <a:buSzPts val="2400"/>
              <a:buChar char="›"/>
              <a:defRPr/>
            </a:lvl5pPr>
            <a:lvl6pPr lvl="5">
              <a:spcBef>
                <a:spcPts val="0"/>
              </a:spcBef>
              <a:buSzPts val="2400"/>
              <a:buChar char="›"/>
              <a:defRPr/>
            </a:lvl6pPr>
            <a:lvl7pPr lvl="6">
              <a:spcBef>
                <a:spcPts val="0"/>
              </a:spcBef>
              <a:buSzPts val="2400"/>
              <a:buChar char="›"/>
              <a:defRPr/>
            </a:lvl7pPr>
            <a:lvl8pPr lvl="7">
              <a:spcBef>
                <a:spcPts val="0"/>
              </a:spcBef>
              <a:buSzPts val="2400"/>
              <a:buChar char="›"/>
              <a:defRPr/>
            </a:lvl8pPr>
            <a:lvl9pPr lvl="8">
              <a:spcBef>
                <a:spcPts val="0"/>
              </a:spcBef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›"/>
              <a:defRPr sz="1800"/>
            </a:lvl1pPr>
            <a:lvl2pPr lvl="1">
              <a:spcBef>
                <a:spcPts val="0"/>
              </a:spcBef>
              <a:buSzPts val="1800"/>
              <a:buChar char="›"/>
              <a:defRPr sz="1800"/>
            </a:lvl2pPr>
            <a:lvl3pPr lvl="2">
              <a:spcBef>
                <a:spcPts val="0"/>
              </a:spcBef>
              <a:buSzPts val="1800"/>
              <a:buChar char="›"/>
              <a:defRPr sz="1800"/>
            </a:lvl3pPr>
            <a:lvl4pPr lvl="3">
              <a:spcBef>
                <a:spcPts val="0"/>
              </a:spcBef>
              <a:buSzPts val="1800"/>
              <a:buChar char="›"/>
              <a:defRPr sz="1800"/>
            </a:lvl4pPr>
            <a:lvl5pPr lvl="4">
              <a:spcBef>
                <a:spcPts val="0"/>
              </a:spcBef>
              <a:buSzPts val="1800"/>
              <a:buChar char="›"/>
              <a:defRPr sz="1800"/>
            </a:lvl5pPr>
            <a:lvl6pPr lvl="5">
              <a:spcBef>
                <a:spcPts val="0"/>
              </a:spcBef>
              <a:buSzPts val="1800"/>
              <a:buChar char="›"/>
              <a:defRPr sz="1800"/>
            </a:lvl6pPr>
            <a:lvl7pPr lvl="6">
              <a:spcBef>
                <a:spcPts val="0"/>
              </a:spcBef>
              <a:buSzPts val="1800"/>
              <a:buChar char="›"/>
              <a:defRPr sz="1800"/>
            </a:lvl7pPr>
            <a:lvl8pPr lvl="7">
              <a:spcBef>
                <a:spcPts val="0"/>
              </a:spcBef>
              <a:buSzPts val="1800"/>
              <a:buChar char="›"/>
              <a:defRPr sz="1800"/>
            </a:lvl8pPr>
            <a:lvl9pPr lvl="8">
              <a:spcBef>
                <a:spcPts val="0"/>
              </a:spcBef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›"/>
              <a:defRPr sz="1800"/>
            </a:lvl1pPr>
            <a:lvl2pPr lvl="1">
              <a:spcBef>
                <a:spcPts val="0"/>
              </a:spcBef>
              <a:buSzPts val="1800"/>
              <a:buChar char="›"/>
              <a:defRPr sz="1800"/>
            </a:lvl2pPr>
            <a:lvl3pPr lvl="2">
              <a:spcBef>
                <a:spcPts val="0"/>
              </a:spcBef>
              <a:buSzPts val="1800"/>
              <a:buChar char="›"/>
              <a:defRPr sz="1800"/>
            </a:lvl3pPr>
            <a:lvl4pPr lvl="3">
              <a:spcBef>
                <a:spcPts val="0"/>
              </a:spcBef>
              <a:buSzPts val="1800"/>
              <a:buChar char="›"/>
              <a:defRPr sz="1800"/>
            </a:lvl4pPr>
            <a:lvl5pPr lvl="4">
              <a:spcBef>
                <a:spcPts val="0"/>
              </a:spcBef>
              <a:buSzPts val="1800"/>
              <a:buChar char="›"/>
              <a:defRPr sz="1800"/>
            </a:lvl5pPr>
            <a:lvl6pPr lvl="5">
              <a:spcBef>
                <a:spcPts val="0"/>
              </a:spcBef>
              <a:buSzPts val="1800"/>
              <a:buChar char="›"/>
              <a:defRPr sz="1800"/>
            </a:lvl6pPr>
            <a:lvl7pPr lvl="6">
              <a:spcBef>
                <a:spcPts val="0"/>
              </a:spcBef>
              <a:buSzPts val="1800"/>
              <a:buChar char="›"/>
              <a:defRPr sz="1800"/>
            </a:lvl7pPr>
            <a:lvl8pPr lvl="7">
              <a:spcBef>
                <a:spcPts val="0"/>
              </a:spcBef>
              <a:buSzPts val="1800"/>
              <a:buChar char="›"/>
              <a:defRPr sz="1800"/>
            </a:lvl8pPr>
            <a:lvl9pPr lvl="8">
              <a:spcBef>
                <a:spcPts val="0"/>
              </a:spcBef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None/>
              <a:defRPr/>
            </a:lvl2pPr>
            <a:lvl3pPr lvl="2" rtl="0">
              <a:spcBef>
                <a:spcPts val="0"/>
              </a:spcBef>
              <a:buSzPts val="3000"/>
              <a:buNone/>
              <a:defRPr/>
            </a:lvl3pPr>
            <a:lvl4pPr lvl="3" rtl="0">
              <a:spcBef>
                <a:spcPts val="0"/>
              </a:spcBef>
              <a:buSzPts val="3000"/>
              <a:buNone/>
              <a:defRPr/>
            </a:lvl4pPr>
            <a:lvl5pPr lvl="4" rtl="0">
              <a:spcBef>
                <a:spcPts val="0"/>
              </a:spcBef>
              <a:buSzPts val="3000"/>
              <a:buNone/>
              <a:defRPr/>
            </a:lvl5pPr>
            <a:lvl6pPr lvl="5" rtl="0">
              <a:spcBef>
                <a:spcPts val="0"/>
              </a:spcBef>
              <a:buSzPts val="3000"/>
              <a:buNone/>
              <a:defRPr/>
            </a:lvl6pPr>
            <a:lvl7pPr lvl="6" rtl="0">
              <a:spcBef>
                <a:spcPts val="0"/>
              </a:spcBef>
              <a:buSzPts val="3000"/>
              <a:buNone/>
              <a:defRPr/>
            </a:lvl7pPr>
            <a:lvl8pPr lvl="7" rtl="0">
              <a:spcBef>
                <a:spcPts val="0"/>
              </a:spcBef>
              <a:buSzPts val="3000"/>
              <a:buNone/>
              <a:defRPr/>
            </a:lvl8pPr>
            <a:lvl9pPr lvl="8" rtl="0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3" name="Shape 83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89" name="Shape 8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mall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ig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37" name="Shape 13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Shape 142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48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48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2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2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22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1976284" y="1972161"/>
            <a:ext cx="5144366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en-US" sz="3200" dirty="0"/>
              <a:t>A camera-based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writing </a:t>
            </a:r>
            <a:r>
              <a:rPr lang="en-US" sz="3200" dirty="0"/>
              <a:t>pad based on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hand tracking </a:t>
            </a:r>
            <a:r>
              <a:rPr lang="en-US" altLang="zh-CN" sz="3200" dirty="0" smtClean="0"/>
              <a:t>algorithm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881031" y="3854246"/>
            <a:ext cx="347883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Computer science</a:t>
            </a: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12/8/2017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T</a:t>
            </a:r>
            <a:r>
              <a:rPr lang="en-US" altLang="zh-CN" sz="2000" dirty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eam: </a:t>
            </a:r>
            <a:r>
              <a:rPr lang="en-US" altLang="zh-CN" sz="2000" dirty="0" err="1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Jiangnan</a:t>
            </a:r>
            <a:r>
              <a:rPr lang="en-US" altLang="zh-CN" sz="2000" dirty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Zou</a:t>
            </a:r>
            <a:r>
              <a:rPr lang="en-US" altLang="zh-CN" sz="2000" dirty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 / </a:t>
            </a:r>
            <a:r>
              <a:rPr lang="en-US" altLang="zh-CN" sz="2000" dirty="0" err="1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Ke</a:t>
            </a:r>
            <a:r>
              <a:rPr lang="en-US" altLang="zh-CN" sz="2000" dirty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Zhao</a:t>
            </a:r>
            <a:endParaRPr lang="en-US" altLang="zh-CN" sz="2000" dirty="0">
              <a:solidFill>
                <a:schemeClr val="bg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34"/>
          <p:cNvSpPr/>
          <p:nvPr/>
        </p:nvSpPr>
        <p:spPr>
          <a:xfrm>
            <a:off x="2734116" y="1465904"/>
            <a:ext cx="2295533" cy="2295533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en"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" name="Shape 234"/>
          <p:cNvSpPr/>
          <p:nvPr/>
        </p:nvSpPr>
        <p:spPr>
          <a:xfrm>
            <a:off x="951377" y="330658"/>
            <a:ext cx="2295533" cy="2295533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en"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4852518" y="3776639"/>
            <a:ext cx="2826475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Dilation</a:t>
            </a:r>
            <a:endParaRPr lang="en" sz="44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1067099" y="1131540"/>
            <a:ext cx="2295533" cy="324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/>
              <a:t>“dilate” the </a:t>
            </a:r>
            <a:r>
              <a:rPr lang="en-US" sz="2000" b="1" dirty="0" smtClean="0">
                <a:solidFill>
                  <a:srgbClr val="FF6600"/>
                </a:solidFill>
              </a:rPr>
              <a:t>white</a:t>
            </a:r>
            <a:r>
              <a:rPr lang="en-US" sz="2000" dirty="0" smtClean="0"/>
              <a:t> region </a:t>
            </a:r>
            <a:r>
              <a:rPr lang="en-US" sz="2000" dirty="0"/>
              <a:t>in an </a:t>
            </a:r>
            <a:r>
              <a:rPr lang="en-US" sz="2000" dirty="0" smtClean="0"/>
              <a:t>image</a:t>
            </a:r>
            <a:endParaRPr lang="en" sz="2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2879334" y="2120040"/>
            <a:ext cx="2193277" cy="3249000"/>
          </a:xfrm>
        </p:spPr>
        <p:txBody>
          <a:bodyPr/>
          <a:lstStyle/>
          <a:p>
            <a:r>
              <a:rPr lang="en-US" sz="2000" dirty="0"/>
              <a:t>cause the </a:t>
            </a:r>
            <a:r>
              <a:rPr lang="en-US" sz="2000" b="1" dirty="0">
                <a:solidFill>
                  <a:srgbClr val="FF6600"/>
                </a:solidFill>
              </a:rPr>
              <a:t>bright</a:t>
            </a:r>
            <a:r>
              <a:rPr lang="en-US" sz="2000" dirty="0"/>
              <a:t> region within an image to “grow”</a:t>
            </a:r>
          </a:p>
        </p:txBody>
      </p:sp>
      <p:grpSp>
        <p:nvGrpSpPr>
          <p:cNvPr id="5" name="Shape 194"/>
          <p:cNvGrpSpPr/>
          <p:nvPr/>
        </p:nvGrpSpPr>
        <p:grpSpPr>
          <a:xfrm>
            <a:off x="1766518" y="3502440"/>
            <a:ext cx="484172" cy="484200"/>
            <a:chOff x="570875" y="4322250"/>
            <a:chExt cx="443300" cy="443325"/>
          </a:xfrm>
        </p:grpSpPr>
        <p:sp>
          <p:nvSpPr>
            <p:cNvPr id="6" name="Shape 19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19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9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9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56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609975" y="2517966"/>
            <a:ext cx="2855400" cy="1725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Processed </a:t>
            </a:r>
            <a:r>
              <a:rPr lang="en" dirty="0" smtClean="0">
                <a:solidFill>
                  <a:srgbClr val="CCFF33"/>
                </a:solidFill>
              </a:rPr>
              <a:t>Result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/>
              <a:t>after this step</a:t>
            </a:r>
            <a:endParaRPr lang="en" dirty="0"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4609975" y="4084241"/>
            <a:ext cx="2855400" cy="139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 dirty="0" smtClean="0"/>
              <a:t>Dilation</a:t>
            </a:r>
            <a:endParaRPr lang="en" sz="1400" dirty="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7" y="526454"/>
            <a:ext cx="4140627" cy="2475764"/>
          </a:xfrm>
          <a:prstGeom prst="snip2DiagRect">
            <a:avLst>
              <a:gd name="adj1" fmla="val 0"/>
              <a:gd name="adj2" fmla="val 2615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4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Contour finding</a:t>
            </a:r>
            <a:endParaRPr lang="en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1067099" y="1676800"/>
            <a:ext cx="3327919" cy="324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/>
              <a:t>find the contour of each </a:t>
            </a:r>
            <a:r>
              <a:rPr lang="en-US" sz="2000" dirty="0" smtClean="0"/>
              <a:t>   </a:t>
            </a:r>
            <a:r>
              <a:rPr lang="en-US" sz="2000" dirty="0" smtClean="0">
                <a:solidFill>
                  <a:srgbClr val="FF0066"/>
                </a:solidFill>
              </a:rPr>
              <a:t>white </a:t>
            </a:r>
            <a:r>
              <a:rPr lang="en-US" sz="2000" dirty="0">
                <a:solidFill>
                  <a:srgbClr val="FF0066"/>
                </a:solidFill>
              </a:rPr>
              <a:t>region</a:t>
            </a:r>
            <a:r>
              <a:rPr lang="en-US" sz="2000" dirty="0"/>
              <a:t> in </a:t>
            </a:r>
            <a:r>
              <a:rPr lang="en-US" sz="2000" dirty="0" smtClean="0"/>
              <a:t>the last processed result </a:t>
            </a:r>
            <a:r>
              <a:rPr lang="en-US" sz="2000" dirty="0"/>
              <a:t>separately</a:t>
            </a:r>
            <a:endParaRPr lang="en" sz="2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4395018" y="3230297"/>
            <a:ext cx="2193277" cy="3249000"/>
          </a:xfrm>
        </p:spPr>
        <p:txBody>
          <a:bodyPr/>
          <a:lstStyle/>
          <a:p>
            <a:r>
              <a:rPr lang="en-US" sz="2400" dirty="0" smtClean="0"/>
              <a:t>Only process </a:t>
            </a:r>
            <a:r>
              <a:rPr lang="en-US" sz="2400" dirty="0" smtClean="0">
                <a:solidFill>
                  <a:srgbClr val="FF0066"/>
                </a:solidFill>
              </a:rPr>
              <a:t>largest</a:t>
            </a:r>
            <a:r>
              <a:rPr lang="en-US" sz="2400" dirty="0" smtClean="0"/>
              <a:t> contour</a:t>
            </a:r>
            <a:endParaRPr lang="en-US" sz="2400" dirty="0"/>
          </a:p>
        </p:txBody>
      </p:sp>
      <p:grpSp>
        <p:nvGrpSpPr>
          <p:cNvPr id="5" name="Shape 191"/>
          <p:cNvGrpSpPr/>
          <p:nvPr/>
        </p:nvGrpSpPr>
        <p:grpSpPr>
          <a:xfrm>
            <a:off x="4825007" y="1120169"/>
            <a:ext cx="1333298" cy="1333379"/>
            <a:chOff x="6654650" y="3665275"/>
            <a:chExt cx="409100" cy="409125"/>
          </a:xfrm>
        </p:grpSpPr>
        <p:sp>
          <p:nvSpPr>
            <p:cNvPr id="6" name="Shape 19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19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609975" y="2517966"/>
            <a:ext cx="2855400" cy="1725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Processed </a:t>
            </a:r>
            <a:r>
              <a:rPr lang="en" dirty="0" smtClean="0">
                <a:solidFill>
                  <a:srgbClr val="FFFF66"/>
                </a:solidFill>
              </a:rPr>
              <a:t>Result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/>
              <a:t>after this step</a:t>
            </a:r>
            <a:endParaRPr lang="en" dirty="0"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4609975" y="4084241"/>
            <a:ext cx="2855400" cy="139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 dirty="0" smtClean="0"/>
              <a:t>Contour Finding</a:t>
            </a:r>
            <a:endParaRPr lang="en" sz="1400" dirty="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1" y="526454"/>
            <a:ext cx="4119159" cy="2475764"/>
          </a:xfrm>
          <a:prstGeom prst="snip2DiagRect">
            <a:avLst>
              <a:gd name="adj1" fmla="val 0"/>
              <a:gd name="adj2" fmla="val 2615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3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Convex hall</a:t>
            </a:r>
            <a:endParaRPr lang="en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1067099" y="1676800"/>
            <a:ext cx="3327919" cy="324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FF66"/>
                </a:solidFill>
              </a:rPr>
              <a:t>smallest</a:t>
            </a:r>
            <a:r>
              <a:rPr lang="en-US" sz="2000" dirty="0"/>
              <a:t> convex set that contains a set of </a:t>
            </a:r>
            <a:r>
              <a:rPr lang="en-US" sz="2000" dirty="0" smtClean="0"/>
              <a:t>points such </a:t>
            </a:r>
            <a:r>
              <a:rPr lang="en-US" sz="2000" dirty="0"/>
              <a:t>that, if we trace a straight line from any pair of points in the set, that line must be also be </a:t>
            </a:r>
            <a:r>
              <a:rPr lang="en-US" sz="2000" dirty="0">
                <a:solidFill>
                  <a:srgbClr val="FFFF66"/>
                </a:solidFill>
              </a:rPr>
              <a:t>inside the region</a:t>
            </a:r>
            <a:r>
              <a:rPr lang="en-US" sz="2000" dirty="0"/>
              <a:t>.</a:t>
            </a:r>
            <a:endParaRPr lang="en" sz="2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4395018" y="3230297"/>
            <a:ext cx="2193277" cy="3249000"/>
          </a:xfrm>
        </p:spPr>
        <p:txBody>
          <a:bodyPr/>
          <a:lstStyle/>
          <a:p>
            <a:r>
              <a:rPr lang="en-US" sz="2400" dirty="0" smtClean="0"/>
              <a:t>Simplify</a:t>
            </a:r>
          </a:p>
          <a:p>
            <a:r>
              <a:rPr lang="en-US" sz="2400" dirty="0" smtClean="0"/>
              <a:t>Complicated</a:t>
            </a:r>
          </a:p>
          <a:p>
            <a:r>
              <a:rPr lang="en-US" sz="2400" dirty="0" smtClean="0"/>
              <a:t>Object</a:t>
            </a:r>
            <a:endParaRPr lang="en-US" sz="2400" dirty="0"/>
          </a:p>
        </p:txBody>
      </p:sp>
      <p:grpSp>
        <p:nvGrpSpPr>
          <p:cNvPr id="8" name="Shape 194"/>
          <p:cNvGrpSpPr/>
          <p:nvPr/>
        </p:nvGrpSpPr>
        <p:grpSpPr>
          <a:xfrm>
            <a:off x="5300241" y="1676800"/>
            <a:ext cx="838852" cy="838900"/>
            <a:chOff x="570875" y="4322250"/>
            <a:chExt cx="443300" cy="443325"/>
          </a:xfrm>
        </p:grpSpPr>
        <p:sp>
          <p:nvSpPr>
            <p:cNvPr id="9" name="Shape 19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9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9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9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44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609975" y="2517966"/>
            <a:ext cx="2855400" cy="1725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Processed </a:t>
            </a:r>
            <a:r>
              <a:rPr lang="en" dirty="0" smtClean="0">
                <a:solidFill>
                  <a:srgbClr val="FF6600"/>
                </a:solidFill>
              </a:rPr>
              <a:t>Result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/>
              <a:t>after this step</a:t>
            </a:r>
            <a:endParaRPr lang="en" dirty="0"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4609975" y="4084241"/>
            <a:ext cx="2855400" cy="139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 dirty="0" smtClean="0"/>
              <a:t>Convex Hull</a:t>
            </a:r>
            <a:endParaRPr lang="en" sz="1400" dirty="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4" y="526454"/>
            <a:ext cx="4083952" cy="2475764"/>
          </a:xfrm>
          <a:prstGeom prst="snip2DiagRect">
            <a:avLst>
              <a:gd name="adj1" fmla="val 0"/>
              <a:gd name="adj2" fmla="val 2615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8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 idx="4294967295"/>
          </p:nvPr>
        </p:nvSpPr>
        <p:spPr>
          <a:xfrm>
            <a:off x="1672074" y="2269150"/>
            <a:ext cx="6410042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6600" dirty="0"/>
              <a:t>Target 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point reducing</a:t>
            </a:r>
            <a:endParaRPr lang="en" sz="6600" dirty="0"/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reduce those </a:t>
            </a:r>
            <a:r>
              <a:rPr lang="en-US" dirty="0" smtClean="0"/>
              <a:t>congregated points to </a:t>
            </a:r>
            <a:r>
              <a:rPr lang="en-US" dirty="0"/>
              <a:t>a </a:t>
            </a:r>
            <a:r>
              <a:rPr lang="en-US" dirty="0">
                <a:solidFill>
                  <a:srgbClr val="CCFF33"/>
                </a:solidFill>
              </a:rPr>
              <a:t>single </a:t>
            </a:r>
            <a:r>
              <a:rPr lang="en-US" dirty="0" smtClean="0">
                <a:solidFill>
                  <a:srgbClr val="CCFF33"/>
                </a:solidFill>
              </a:rPr>
              <a:t>point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representing </a:t>
            </a:r>
            <a:r>
              <a:rPr lang="en-US" dirty="0"/>
              <a:t>a small </a:t>
            </a:r>
            <a:r>
              <a:rPr lang="en-US" dirty="0">
                <a:solidFill>
                  <a:srgbClr val="CCFF33"/>
                </a:solidFill>
              </a:rPr>
              <a:t>targeting </a:t>
            </a:r>
            <a:r>
              <a:rPr lang="en-US" dirty="0" smtClean="0">
                <a:solidFill>
                  <a:srgbClr val="CCFF33"/>
                </a:solidFill>
              </a:rPr>
              <a:t>regio</a:t>
            </a:r>
            <a:r>
              <a:rPr lang="en-US" altLang="zh-CN" dirty="0" smtClean="0">
                <a:solidFill>
                  <a:srgbClr val="CCFF33"/>
                </a:solidFill>
              </a:rPr>
              <a:t>n</a:t>
            </a:r>
            <a:endParaRPr lang="en" dirty="0">
              <a:solidFill>
                <a:srgbClr val="CCFF33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91" name="Shape 191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192" name="Shape 19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4" name="Shape 194"/>
          <p:cNvGrpSpPr/>
          <p:nvPr/>
        </p:nvGrpSpPr>
        <p:grpSpPr>
          <a:xfrm>
            <a:off x="4582487" y="1550340"/>
            <a:ext cx="484172" cy="484200"/>
            <a:chOff x="570875" y="4322250"/>
            <a:chExt cx="443300" cy="443325"/>
          </a:xfrm>
        </p:grpSpPr>
        <p:sp>
          <p:nvSpPr>
            <p:cNvPr id="195" name="Shape 19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9" name="Shape 199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609975" y="2517966"/>
            <a:ext cx="2855400" cy="1725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Processed </a:t>
            </a:r>
            <a:r>
              <a:rPr lang="en" dirty="0" smtClean="0">
                <a:solidFill>
                  <a:srgbClr val="FF0066"/>
                </a:solidFill>
              </a:rPr>
              <a:t>Result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/>
              <a:t>after this step</a:t>
            </a:r>
            <a:endParaRPr lang="en" dirty="0"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4609975" y="4084241"/>
            <a:ext cx="2855400" cy="139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 dirty="0" smtClean="0"/>
              <a:t>Target Point Reducing</a:t>
            </a:r>
            <a:endParaRPr lang="en" sz="1400" dirty="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4" y="534911"/>
            <a:ext cx="4083952" cy="2458850"/>
          </a:xfrm>
          <a:prstGeom prst="snip2DiagRect">
            <a:avLst>
              <a:gd name="adj1" fmla="val 0"/>
              <a:gd name="adj2" fmla="val 2615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0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Target Point Filtering</a:t>
            </a:r>
            <a:endParaRPr lang="en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1067099" y="1676800"/>
            <a:ext cx="3327919" cy="324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2000" dirty="0"/>
              <a:t>Only consider the point of which the angle between </a:t>
            </a:r>
            <a:r>
              <a:rPr lang="en-US" sz="2000" dirty="0">
                <a:solidFill>
                  <a:srgbClr val="FF6600"/>
                </a:solidFill>
              </a:rPr>
              <a:t>itself and the center of contour </a:t>
            </a:r>
            <a:r>
              <a:rPr lang="en-US" sz="2000" dirty="0"/>
              <a:t>region to be between a certain </a:t>
            </a:r>
            <a:r>
              <a:rPr lang="en-US" sz="2000" dirty="0" smtClean="0"/>
              <a:t>interval </a:t>
            </a:r>
          </a:p>
          <a:p>
            <a:endParaRPr lang="en-US" sz="2000" dirty="0" smtClean="0"/>
          </a:p>
          <a:p>
            <a:r>
              <a:rPr lang="en-US" altLang="zh-CN" sz="2000" dirty="0" smtClean="0"/>
              <a:t>· </a:t>
            </a:r>
            <a:r>
              <a:rPr lang="en-US" sz="2000" dirty="0" smtClean="0"/>
              <a:t>50</a:t>
            </a:r>
            <a:r>
              <a:rPr lang="en-US" altLang="zh-CN" sz="2000" dirty="0" smtClean="0"/>
              <a:t>°</a:t>
            </a:r>
            <a:r>
              <a:rPr lang="en-US" altLang="zh-CN" sz="2000" dirty="0"/>
              <a:t>~</a:t>
            </a:r>
            <a:r>
              <a:rPr lang="en-US" sz="2000" dirty="0" smtClean="0"/>
              <a:t>130</a:t>
            </a:r>
            <a:r>
              <a:rPr lang="en-US" altLang="zh-CN" sz="2000" dirty="0" smtClean="0"/>
              <a:t>° for top view</a:t>
            </a:r>
          </a:p>
          <a:p>
            <a:r>
              <a:rPr lang="en-US" altLang="zh-CN" sz="2000" dirty="0" smtClean="0"/>
              <a:t>· -20°~-70° for side view</a:t>
            </a:r>
            <a:endParaRPr lang="en-US" sz="2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4267200" y="2582000"/>
            <a:ext cx="2959510" cy="3249000"/>
          </a:xfrm>
        </p:spPr>
        <p:txBody>
          <a:bodyPr/>
          <a:lstStyle/>
          <a:p>
            <a:r>
              <a:rPr lang="en-US" sz="2000" dirty="0"/>
              <a:t>Only consider the point of which the height </a:t>
            </a:r>
            <a:r>
              <a:rPr lang="en-US" sz="2000" dirty="0">
                <a:solidFill>
                  <a:srgbClr val="FF6600"/>
                </a:solidFill>
              </a:rPr>
              <a:t>from the center of contour region</a:t>
            </a:r>
            <a:r>
              <a:rPr lang="en-US" sz="2000" dirty="0"/>
              <a:t> to be between a certain </a:t>
            </a:r>
            <a:r>
              <a:rPr lang="en-US" sz="2000" dirty="0" smtClean="0"/>
              <a:t>interval</a:t>
            </a:r>
          </a:p>
          <a:p>
            <a:r>
              <a:rPr lang="en-US" sz="2000" dirty="0" smtClean="0"/>
              <a:t>½ height of bounding box</a:t>
            </a:r>
            <a:endParaRPr lang="en-US" sz="2000" dirty="0"/>
          </a:p>
        </p:txBody>
      </p:sp>
      <p:grpSp>
        <p:nvGrpSpPr>
          <p:cNvPr id="5" name="Shape 191"/>
          <p:cNvGrpSpPr/>
          <p:nvPr/>
        </p:nvGrpSpPr>
        <p:grpSpPr>
          <a:xfrm>
            <a:off x="5159304" y="1089123"/>
            <a:ext cx="1175283" cy="1175354"/>
            <a:chOff x="6654650" y="3665275"/>
            <a:chExt cx="409100" cy="409125"/>
          </a:xfrm>
        </p:grpSpPr>
        <p:sp>
          <p:nvSpPr>
            <p:cNvPr id="6" name="Shape 19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19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953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4294967295"/>
          </p:nvPr>
        </p:nvSpPr>
        <p:spPr>
          <a:xfrm>
            <a:off x="1319150" y="1194268"/>
            <a:ext cx="3240000" cy="3356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33CCCC"/>
                </a:solidFill>
              </a:rPr>
              <a:t>ANGLE</a:t>
            </a:r>
            <a:r>
              <a:rPr lang="en" sz="1800" b="1" dirty="0" smtClean="0"/>
              <a:t> CONSTRAINT</a:t>
            </a:r>
            <a:endParaRPr lang="en" sz="18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1600" dirty="0" smtClean="0"/>
              <a:t>Target area is restricted by two rays originated form the center of bounding box showing in the picture</a:t>
            </a:r>
            <a:endParaRPr lang="en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84" y="570368"/>
            <a:ext cx="3869875" cy="2182664"/>
          </a:xfrm>
          <a:prstGeom prst="rect">
            <a:avLst/>
          </a:prstGeom>
          <a:ln w="38100">
            <a:solidFill>
              <a:srgbClr val="33CCCC"/>
            </a:solidFill>
          </a:ln>
        </p:spPr>
      </p:pic>
    </p:spTree>
    <p:extLst>
      <p:ext uri="{BB962C8B-B14F-4D97-AF65-F5344CB8AC3E}">
        <p14:creationId xmlns:p14="http://schemas.microsoft.com/office/powerpoint/2010/main" val="336103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 idx="4294967295"/>
          </p:nvPr>
        </p:nvSpPr>
        <p:spPr>
          <a:xfrm>
            <a:off x="2715450" y="1334475"/>
            <a:ext cx="36912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6000" dirty="0" smtClean="0"/>
              <a:t>Problem Definition</a:t>
            </a:r>
            <a:endParaRPr lang="en" sz="6000" dirty="0"/>
          </a:p>
        </p:txBody>
      </p:sp>
      <p:sp>
        <p:nvSpPr>
          <p:cNvPr id="165" name="Shape 165"/>
          <p:cNvSpPr txBox="1">
            <a:spLocks noGrp="1"/>
          </p:cNvSpPr>
          <p:nvPr>
            <p:ph type="subTitle" idx="4294967295"/>
          </p:nvPr>
        </p:nvSpPr>
        <p:spPr>
          <a:xfrm>
            <a:off x="2715449" y="2248469"/>
            <a:ext cx="5101196" cy="145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b="1" dirty="0" smtClean="0">
                <a:solidFill>
                  <a:srgbClr val="00B0F0"/>
                </a:solidFill>
              </a:rPr>
              <a:t>Handwriting </a:t>
            </a:r>
            <a:r>
              <a:rPr lang="en-US" sz="2000" b="1" dirty="0">
                <a:solidFill>
                  <a:srgbClr val="00B0F0"/>
                </a:solidFill>
              </a:rPr>
              <a:t>input system is usually </a:t>
            </a:r>
            <a:r>
              <a:rPr lang="en-US" sz="2000" b="1" dirty="0" smtClean="0">
                <a:solidFill>
                  <a:srgbClr val="00B0F0"/>
                </a:solidFill>
              </a:rPr>
              <a:t>costly</a:t>
            </a:r>
          </a:p>
          <a:p>
            <a:pPr marL="342900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B0F0"/>
                </a:solidFill>
              </a:rPr>
              <a:t>"smooth" </a:t>
            </a:r>
            <a:r>
              <a:rPr lang="en-US" sz="2000" b="1" dirty="0" smtClean="0">
                <a:solidFill>
                  <a:srgbClr val="00B0F0"/>
                </a:solidFill>
              </a:rPr>
              <a:t>surface may </a:t>
            </a:r>
            <a:r>
              <a:rPr lang="en-US" sz="2000" b="1" dirty="0">
                <a:solidFill>
                  <a:srgbClr val="00B0F0"/>
                </a:solidFill>
              </a:rPr>
              <a:t>leave users a horrible </a:t>
            </a:r>
            <a:r>
              <a:rPr lang="en-US" sz="2000" b="1" dirty="0" smtClean="0">
                <a:solidFill>
                  <a:srgbClr val="00B0F0"/>
                </a:solidFill>
              </a:rPr>
              <a:t>experience</a:t>
            </a:r>
          </a:p>
          <a:p>
            <a:pPr marL="342900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B0F0"/>
                </a:solidFill>
              </a:rPr>
              <a:t> a camera-based input system that recognizes the motion path of </a:t>
            </a:r>
            <a:r>
              <a:rPr lang="en-US" sz="2000" b="1" dirty="0" smtClean="0">
                <a:solidFill>
                  <a:srgbClr val="00B0F0"/>
                </a:solidFill>
              </a:rPr>
              <a:t>hand </a:t>
            </a:r>
            <a:r>
              <a:rPr lang="en-US" sz="2000" b="1" dirty="0">
                <a:solidFill>
                  <a:srgbClr val="00B0F0"/>
                </a:solidFill>
              </a:rPr>
              <a:t>regardless of the surface </a:t>
            </a:r>
            <a:r>
              <a:rPr lang="en-US" sz="2000" b="1" dirty="0" err="1">
                <a:solidFill>
                  <a:srgbClr val="00B0F0"/>
                </a:solidFill>
              </a:rPr>
              <a:t>meterials</a:t>
            </a:r>
            <a:r>
              <a:rPr lang="en-US" sz="2000" b="1" dirty="0">
                <a:solidFill>
                  <a:srgbClr val="00B0F0"/>
                </a:solidFill>
              </a:rPr>
              <a:t> that plain is made of</a:t>
            </a:r>
          </a:p>
        </p:txBody>
      </p:sp>
      <p:pic>
        <p:nvPicPr>
          <p:cNvPr id="166" name="Shape 166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4294967295"/>
          </p:nvPr>
        </p:nvSpPr>
        <p:spPr>
          <a:xfrm>
            <a:off x="1319150" y="1060105"/>
            <a:ext cx="3240000" cy="3356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CC00"/>
                </a:solidFill>
              </a:rPr>
              <a:t>HEIGHT</a:t>
            </a:r>
            <a:r>
              <a:rPr lang="en" sz="1800" b="1" dirty="0" smtClean="0"/>
              <a:t> CONSTRAINT</a:t>
            </a:r>
            <a:endParaRPr lang="en" sz="1800" b="1" dirty="0"/>
          </a:p>
          <a:p>
            <a:pPr lvl="0">
              <a:spcBef>
                <a:spcPts val="0"/>
              </a:spcBef>
              <a:buNone/>
            </a:pPr>
            <a:r>
              <a:rPr lang="en" sz="1600" dirty="0" smtClean="0"/>
              <a:t>Target area is restricted by </a:t>
            </a:r>
            <a:r>
              <a:rPr lang="en-US" sz="1600" dirty="0"/>
              <a:t>the height from the center of contour region</a:t>
            </a:r>
            <a:endParaRPr lang="en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84" y="585244"/>
            <a:ext cx="3869875" cy="2152911"/>
          </a:xfrm>
          <a:prstGeom prst="rect">
            <a:avLst/>
          </a:prstGeom>
          <a:ln w="38100">
            <a:solidFill>
              <a:srgbClr val="FFCC00"/>
            </a:solidFill>
          </a:ln>
        </p:spPr>
      </p:pic>
    </p:spTree>
    <p:extLst>
      <p:ext uri="{BB962C8B-B14F-4D97-AF65-F5344CB8AC3E}">
        <p14:creationId xmlns:p14="http://schemas.microsoft.com/office/powerpoint/2010/main" val="99392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609975" y="2517966"/>
            <a:ext cx="2855400" cy="1725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Processed </a:t>
            </a:r>
            <a:r>
              <a:rPr lang="en" dirty="0" smtClean="0">
                <a:solidFill>
                  <a:srgbClr val="CCFF33"/>
                </a:solidFill>
              </a:rPr>
              <a:t>Result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/>
              <a:t>after this step</a:t>
            </a:r>
            <a:endParaRPr lang="en" dirty="0"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4609975" y="4084241"/>
            <a:ext cx="2855400" cy="139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 dirty="0" smtClean="0"/>
              <a:t>Target Point Reducing</a:t>
            </a:r>
            <a:endParaRPr lang="en" sz="1400" dirty="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4" y="554014"/>
            <a:ext cx="4083952" cy="2420643"/>
          </a:xfrm>
          <a:prstGeom prst="snip2DiagRect">
            <a:avLst>
              <a:gd name="adj1" fmla="val 0"/>
              <a:gd name="adj2" fmla="val 2615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85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applying to plane height detection: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 Region of Interest</a:t>
            </a:r>
          </a:p>
          <a:p>
            <a:r>
              <a:rPr lang="en-US" dirty="0"/>
              <a:t>HSV Color Conversion</a:t>
            </a:r>
          </a:p>
          <a:p>
            <a:r>
              <a:rPr lang="en-US" dirty="0"/>
              <a:t>Histogram Calculation</a:t>
            </a:r>
          </a:p>
          <a:p>
            <a:r>
              <a:rPr lang="en-US" dirty="0"/>
              <a:t>Back projection</a:t>
            </a:r>
          </a:p>
          <a:p>
            <a:r>
              <a:rPr lang="en-US" dirty="0"/>
              <a:t>Filter2D</a:t>
            </a:r>
          </a:p>
          <a:p>
            <a:r>
              <a:rPr lang="en-US" dirty="0" smtClean="0"/>
              <a:t>Extract </a:t>
            </a:r>
            <a:r>
              <a:rPr lang="en-US" dirty="0"/>
              <a:t>the Largest Contour</a:t>
            </a:r>
          </a:p>
          <a:p>
            <a:r>
              <a:rPr lang="en-US" dirty="0"/>
              <a:t>Draw contour and bounding box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4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Region of Interest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7088" y="1873832"/>
            <a:ext cx="3143404" cy="2400457"/>
          </a:xfrm>
        </p:spPr>
        <p:txBody>
          <a:bodyPr/>
          <a:lstStyle/>
          <a:p>
            <a:r>
              <a:rPr lang="en-US" sz="1800" dirty="0" smtClean="0"/>
              <a:t>find </a:t>
            </a:r>
            <a:r>
              <a:rPr lang="en-US" sz="1800" dirty="0"/>
              <a:t>a small portion of similar color of the real objects. We specify a region of interest in the central lower part of </a:t>
            </a:r>
            <a:r>
              <a:rPr lang="en-US" sz="1800" dirty="0" smtClean="0"/>
              <a:t>image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67" y="3426165"/>
            <a:ext cx="1225296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28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 Color Conversion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specifying the ROI, we need to transform both source image and ROI to HSV format. The range is given below.</a:t>
            </a:r>
          </a:p>
          <a:p>
            <a:r>
              <a:rPr lang="en-US" dirty="0"/>
              <a:t>H: [0, 180]</a:t>
            </a:r>
            <a:br>
              <a:rPr lang="en-US" dirty="0"/>
            </a:br>
            <a:r>
              <a:rPr lang="en-US" dirty="0"/>
              <a:t>S: [0, 256]</a:t>
            </a:r>
            <a:br>
              <a:rPr lang="en-US" dirty="0"/>
            </a:br>
            <a:r>
              <a:rPr lang="en-US" dirty="0"/>
              <a:t>V: [0, 256]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914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Calculation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6726" y="2349795"/>
            <a:ext cx="3732461" cy="2065252"/>
          </a:xfrm>
        </p:spPr>
        <p:txBody>
          <a:bodyPr/>
          <a:lstStyle/>
          <a:p>
            <a:r>
              <a:rPr lang="en-US" dirty="0"/>
              <a:t>we calculate the histogram of ROI as a parameter to find the all possible similar pixel in the image.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03" y="2349795"/>
            <a:ext cx="12192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34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138" y="2348245"/>
            <a:ext cx="5972100" cy="636000"/>
          </a:xfrm>
        </p:spPr>
        <p:txBody>
          <a:bodyPr/>
          <a:lstStyle/>
          <a:p>
            <a:r>
              <a:rPr lang="en-US" dirty="0" smtClean="0"/>
              <a:t>Back Projection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3138" y="2495151"/>
            <a:ext cx="3275262" cy="2081480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Back Projection, </a:t>
            </a:r>
            <a:r>
              <a:rPr lang="en-US" dirty="0" smtClean="0"/>
              <a:t>we </a:t>
            </a:r>
            <a:r>
              <a:rPr lang="en-US" dirty="0"/>
              <a:t>calculate the histogram model of a feature and then use it to find this feature in an image.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" y="775874"/>
            <a:ext cx="2943614" cy="18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3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1367" y="1332547"/>
            <a:ext cx="5972100" cy="636000"/>
          </a:xfrm>
        </p:spPr>
        <p:txBody>
          <a:bodyPr/>
          <a:lstStyle/>
          <a:p>
            <a:r>
              <a:rPr lang="en-US" dirty="0"/>
              <a:t>Filter2D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7088" y="1650548"/>
            <a:ext cx="5004103" cy="26556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89465" y="1776888"/>
            <a:ext cx="2969884" cy="240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convolve the image with a disc kernel and apply </a:t>
            </a:r>
            <a:r>
              <a:rPr lang="en-US" sz="2000" dirty="0" smtClean="0">
                <a:solidFill>
                  <a:schemeClr val="bg1"/>
                </a:solidFill>
              </a:rPr>
              <a:t>threshold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5" name="Shape 194"/>
          <p:cNvGrpSpPr/>
          <p:nvPr/>
        </p:nvGrpSpPr>
        <p:grpSpPr>
          <a:xfrm>
            <a:off x="5668834" y="2426545"/>
            <a:ext cx="838852" cy="838900"/>
            <a:chOff x="570875" y="4322250"/>
            <a:chExt cx="443300" cy="443325"/>
          </a:xfrm>
        </p:grpSpPr>
        <p:sp>
          <p:nvSpPr>
            <p:cNvPr id="6" name="Shape 19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19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9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9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2279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and Bounding Box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7088" y="1650547"/>
            <a:ext cx="3366689" cy="2793861"/>
          </a:xfrm>
        </p:spPr>
        <p:txBody>
          <a:bodyPr/>
          <a:lstStyle/>
          <a:p>
            <a:r>
              <a:rPr lang="en-US" dirty="0" smtClean="0"/>
              <a:t>iterate </a:t>
            </a:r>
            <a:r>
              <a:rPr lang="en-US" dirty="0"/>
              <a:t>through </a:t>
            </a:r>
            <a:r>
              <a:rPr lang="en-US" dirty="0" smtClean="0"/>
              <a:t>contours and calculate </a:t>
            </a:r>
            <a:r>
              <a:rPr lang="en-US" dirty="0"/>
              <a:t>each area of all contours. </a:t>
            </a:r>
          </a:p>
          <a:p>
            <a:endParaRPr lang="en-US" dirty="0" smtClean="0"/>
          </a:p>
          <a:p>
            <a:r>
              <a:rPr lang="en-US" dirty="0" smtClean="0"/>
              <a:t>assign </a:t>
            </a:r>
            <a:r>
              <a:rPr lang="en-US" dirty="0"/>
              <a:t>the largest contour to the bounding </a:t>
            </a:r>
            <a:r>
              <a:rPr lang="en-US" dirty="0" smtClean="0"/>
              <a:t>rectangle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21" y="1888085"/>
            <a:ext cx="2893237" cy="23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0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2618403" y="2303563"/>
            <a:ext cx="3848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2.</a:t>
            </a:r>
            <a:endParaRPr lang="en" dirty="0"/>
          </a:p>
          <a:p>
            <a:r>
              <a:rPr lang="en-US" dirty="0" smtClean="0"/>
              <a:t>Experiments 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Program Structure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3" y="1057788"/>
            <a:ext cx="7228950" cy="346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ctrTitle" idx="4294967295"/>
          </p:nvPr>
        </p:nvSpPr>
        <p:spPr>
          <a:xfrm>
            <a:off x="594852" y="649535"/>
            <a:ext cx="60342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>
              <a:lnSpc>
                <a:spcPts val="5000"/>
              </a:lnSpc>
            </a:pPr>
            <a:r>
              <a:rPr lang="en-US" sz="6000" dirty="0">
                <a:solidFill>
                  <a:srgbClr val="FFCC00"/>
                </a:solidFill>
              </a:rPr>
              <a:t>Plane height </a:t>
            </a:r>
            <a:r>
              <a:rPr lang="en-US" sz="6000" dirty="0" smtClean="0">
                <a:solidFill>
                  <a:srgbClr val="FFCC00"/>
                </a:solidFill>
              </a:rPr>
              <a:t>detection</a:t>
            </a:r>
            <a:endParaRPr lang="en" sz="6000" dirty="0">
              <a:solidFill>
                <a:srgbClr val="FFCC00"/>
              </a:solidFill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subTitle" idx="4294967295"/>
          </p:nvPr>
        </p:nvSpPr>
        <p:spPr>
          <a:xfrm>
            <a:off x="594852" y="1134228"/>
            <a:ext cx="60342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800" dirty="0"/>
              <a:t>from side camera view</a:t>
            </a:r>
          </a:p>
        </p:txBody>
      </p:sp>
      <p:pic>
        <p:nvPicPr>
          <p:cNvPr id="2" name="height_dect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2816" y="1597429"/>
            <a:ext cx="5720925" cy="34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ctrTitle" idx="4294967295"/>
          </p:nvPr>
        </p:nvSpPr>
        <p:spPr>
          <a:xfrm>
            <a:off x="4665735" y="4573262"/>
            <a:ext cx="60342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>
              <a:lnSpc>
                <a:spcPts val="5000"/>
              </a:lnSpc>
            </a:pPr>
            <a:r>
              <a:rPr lang="en-US" sz="6000" dirty="0" smtClean="0">
                <a:solidFill>
                  <a:srgbClr val="FF6600"/>
                </a:solidFill>
              </a:rPr>
              <a:t>Accuracy of</a:t>
            </a:r>
            <a:br>
              <a:rPr lang="en-US" sz="6000" dirty="0" smtClean="0">
                <a:solidFill>
                  <a:srgbClr val="FF6600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Recognition</a:t>
            </a:r>
            <a:endParaRPr lang="en" sz="6000" dirty="0">
              <a:solidFill>
                <a:srgbClr val="FF6600"/>
              </a:solidFill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subTitle" idx="4294967295"/>
          </p:nvPr>
        </p:nvSpPr>
        <p:spPr>
          <a:xfrm>
            <a:off x="6436852" y="3589331"/>
            <a:ext cx="60342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800" dirty="0"/>
              <a:t>from </a:t>
            </a:r>
            <a:r>
              <a:rPr lang="en-US" sz="1800" dirty="0" smtClean="0"/>
              <a:t>top </a:t>
            </a:r>
            <a:r>
              <a:rPr lang="en-US" sz="1800" dirty="0"/>
              <a:t>camera view</a:t>
            </a:r>
          </a:p>
        </p:txBody>
      </p:sp>
      <p:pic>
        <p:nvPicPr>
          <p:cNvPr id="3" name="top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60340"/>
            <a:ext cx="9144000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9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ctrTitle" idx="4294967295"/>
          </p:nvPr>
        </p:nvSpPr>
        <p:spPr>
          <a:xfrm>
            <a:off x="594852" y="649535"/>
            <a:ext cx="60342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>
              <a:lnSpc>
                <a:spcPts val="5000"/>
              </a:lnSpc>
            </a:pPr>
            <a:r>
              <a:rPr lang="en-US" sz="6000" dirty="0">
                <a:solidFill>
                  <a:srgbClr val="FF0066"/>
                </a:solidFill>
              </a:rPr>
              <a:t>Accuracy of</a:t>
            </a:r>
            <a:br>
              <a:rPr lang="en-US" sz="6000" dirty="0">
                <a:solidFill>
                  <a:srgbClr val="FF0066"/>
                </a:solidFill>
              </a:rPr>
            </a:br>
            <a:r>
              <a:rPr lang="en-US" sz="6000" dirty="0">
                <a:solidFill>
                  <a:srgbClr val="FF0066"/>
                </a:solidFill>
              </a:rPr>
              <a:t>Recognition</a:t>
            </a:r>
            <a:endParaRPr lang="en" sz="6000" dirty="0">
              <a:solidFill>
                <a:srgbClr val="FF0066"/>
              </a:solidFill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subTitle" idx="4294967295"/>
          </p:nvPr>
        </p:nvSpPr>
        <p:spPr>
          <a:xfrm>
            <a:off x="594852" y="1312835"/>
            <a:ext cx="60342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800" dirty="0"/>
              <a:t>from side camera view</a:t>
            </a:r>
          </a:p>
        </p:txBody>
      </p:sp>
      <p:pic>
        <p:nvPicPr>
          <p:cNvPr id="3" name="side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35765"/>
            <a:ext cx="9144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 idx="4294967295"/>
          </p:nvPr>
        </p:nvSpPr>
        <p:spPr>
          <a:xfrm>
            <a:off x="1607574" y="4696050"/>
            <a:ext cx="7536426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7200" dirty="0" smtClean="0">
                <a:solidFill>
                  <a:srgbClr val="CCFF33"/>
                </a:solidFill>
              </a:rPr>
              <a:t>Combined results</a:t>
            </a:r>
            <a:endParaRPr lang="en-US" sz="7200" dirty="0">
              <a:solidFill>
                <a:srgbClr val="CCFF33"/>
              </a:solidFill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ubTitle" idx="4294967295"/>
          </p:nvPr>
        </p:nvSpPr>
        <p:spPr>
          <a:xfrm>
            <a:off x="6956322" y="4129842"/>
            <a:ext cx="60342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 smtClean="0"/>
              <a:t>a</a:t>
            </a:r>
            <a:r>
              <a:rPr lang="en" sz="1800" dirty="0" smtClean="0"/>
              <a:t>nd drawing effect</a:t>
            </a:r>
            <a:endParaRPr lang="en" sz="1800" dirty="0"/>
          </a:p>
        </p:txBody>
      </p:sp>
      <p:pic>
        <p:nvPicPr>
          <p:cNvPr id="3" name="Comb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27947"/>
            <a:ext cx="9144000" cy="37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2618403" y="2303563"/>
            <a:ext cx="3848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3.</a:t>
            </a:r>
            <a:endParaRPr lang="en" dirty="0"/>
          </a:p>
          <a:p>
            <a:r>
              <a:rPr lang="en-US" dirty="0" smtClean="0"/>
              <a:t>Conclusions 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Discussions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225675" y="1060587"/>
            <a:ext cx="4692600" cy="81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dirty="0" smtClean="0"/>
              <a:t>“</a:t>
            </a:r>
            <a:r>
              <a:rPr lang="en-US" dirty="0"/>
              <a:t>the overall tracing result and accuracy of recognition is acceptable</a:t>
            </a:r>
            <a:r>
              <a:rPr lang="en" dirty="0" smtClean="0"/>
              <a:t>”</a:t>
            </a:r>
            <a:endParaRPr lang="en" dirty="0"/>
          </a:p>
        </p:txBody>
      </p:sp>
      <p:sp>
        <p:nvSpPr>
          <p:cNvPr id="3" name="Shape 177"/>
          <p:cNvSpPr txBox="1">
            <a:spLocks/>
          </p:cNvSpPr>
          <p:nvPr/>
        </p:nvSpPr>
        <p:spPr>
          <a:xfrm>
            <a:off x="2091122" y="3184355"/>
            <a:ext cx="4692600" cy="8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buNone/>
            </a:pPr>
            <a:r>
              <a:rPr lang="en" dirty="0" smtClean="0"/>
              <a:t>“</a:t>
            </a:r>
            <a:r>
              <a:rPr lang="en-US" dirty="0"/>
              <a:t>inaccurate and unstable tracing points </a:t>
            </a:r>
            <a:r>
              <a:rPr lang="en-US" dirty="0" smtClean="0"/>
              <a:t>may </a:t>
            </a:r>
            <a:r>
              <a:rPr lang="en-US" dirty="0"/>
              <a:t>occur within a short period of time</a:t>
            </a:r>
            <a:r>
              <a:rPr lang="en" dirty="0" smtClean="0"/>
              <a:t>”</a:t>
            </a:r>
            <a:endParaRPr lang="en" dirty="0"/>
          </a:p>
        </p:txBody>
      </p:sp>
      <p:sp>
        <p:nvSpPr>
          <p:cNvPr id="5" name="Shape 177"/>
          <p:cNvSpPr txBox="1">
            <a:spLocks/>
          </p:cNvSpPr>
          <p:nvPr/>
        </p:nvSpPr>
        <p:spPr>
          <a:xfrm>
            <a:off x="2091122" y="2122471"/>
            <a:ext cx="4961706" cy="8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buNone/>
            </a:pPr>
            <a:r>
              <a:rPr lang="en" dirty="0" smtClean="0"/>
              <a:t>“</a:t>
            </a:r>
            <a:r>
              <a:rPr lang="en-US" dirty="0"/>
              <a:t>the drawing function works well</a:t>
            </a:r>
            <a:r>
              <a:rPr lang="en" dirty="0" smtClean="0"/>
              <a:t>”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067100" y="9128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 smtClean="0"/>
              <a:t>Shortcomings</a:t>
            </a:r>
            <a:endParaRPr lang="en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CCFF33"/>
                </a:solidFill>
              </a:rPr>
              <a:t>FRAME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CCFF33"/>
                </a:solidFill>
              </a:rPr>
              <a:t>RATE</a:t>
            </a:r>
            <a:endParaRPr lang="en" b="1" dirty="0">
              <a:solidFill>
                <a:srgbClr val="CCFF33"/>
              </a:solidFill>
            </a:endParaRPr>
          </a:p>
          <a:p>
            <a:pPr lvl="0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frame rate of processed image stream displaying in the window is not </a:t>
            </a:r>
            <a:r>
              <a:rPr lang="en-US" dirty="0" smtClean="0"/>
              <a:t>ideal.</a:t>
            </a:r>
            <a:endParaRPr lang="en" dirty="0"/>
          </a:p>
        </p:txBody>
      </p:sp>
      <p:sp>
        <p:nvSpPr>
          <p:cNvPr id="214" name="Shape 214"/>
          <p:cNvSpPr txBox="1">
            <a:spLocks noGrp="1"/>
          </p:cNvSpPr>
          <p:nvPr>
            <p:ph type="body" idx="2"/>
          </p:nvPr>
        </p:nvSpPr>
        <p:spPr>
          <a:xfrm>
            <a:off x="3091200" y="1676800"/>
            <a:ext cx="2153947" cy="324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FF6600"/>
                </a:solidFill>
              </a:rPr>
              <a:t>DETECTION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FF6600"/>
                </a:solidFill>
              </a:rPr>
              <a:t>METHOD</a:t>
            </a:r>
            <a:endParaRPr lang="en" b="1" dirty="0">
              <a:solidFill>
                <a:srgbClr val="FF6600"/>
              </a:solidFill>
            </a:endParaRPr>
          </a:p>
          <a:p>
            <a:pPr lvl="0">
              <a:buNone/>
            </a:pPr>
            <a:r>
              <a:rPr lang="en-US" dirty="0" smtClean="0"/>
              <a:t>S</a:t>
            </a:r>
            <a:r>
              <a:rPr lang="en-US" altLang="zh-CN" dirty="0" smtClean="0"/>
              <a:t>ince the only </a:t>
            </a:r>
            <a:r>
              <a:rPr lang="en-US" dirty="0" smtClean="0"/>
              <a:t>image </a:t>
            </a:r>
            <a:r>
              <a:rPr lang="en-US" dirty="0"/>
              <a:t>capturing devices we possessed are </a:t>
            </a:r>
            <a:r>
              <a:rPr lang="en-US" dirty="0" smtClean="0"/>
              <a:t>two </a:t>
            </a:r>
            <a:r>
              <a:rPr lang="en-US" dirty="0"/>
              <a:t>simple RGB </a:t>
            </a:r>
            <a:r>
              <a:rPr lang="en-US" dirty="0" smtClean="0"/>
              <a:t>cameras, introducing skin </a:t>
            </a:r>
            <a:r>
              <a:rPr lang="en-US" dirty="0"/>
              <a:t>color </a:t>
            </a:r>
            <a:r>
              <a:rPr lang="en-US" dirty="0" smtClean="0"/>
              <a:t>detection is inevitable which may lead to a low accuracy.</a:t>
            </a:r>
            <a:endParaRPr lang="en" dirty="0"/>
          </a:p>
        </p:txBody>
      </p:sp>
      <p:sp>
        <p:nvSpPr>
          <p:cNvPr id="215" name="Shape 215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FF0066"/>
                </a:solidFill>
              </a:rPr>
              <a:t>REGION OF INTEREST</a:t>
            </a:r>
            <a:endParaRPr lang="en" b="1" dirty="0">
              <a:solidFill>
                <a:srgbClr val="FF0066"/>
              </a:solidFill>
            </a:endParaRPr>
          </a:p>
          <a:p>
            <a:pPr lvl="0">
              <a:buNone/>
            </a:pPr>
            <a:r>
              <a:rPr lang="en-US" dirty="0" smtClean="0"/>
              <a:t>The height detection algorithm </a:t>
            </a:r>
            <a:r>
              <a:rPr lang="en-US" dirty="0"/>
              <a:t>only assumes the desk is positioned in the region of interest, otherwise, it won’t detect desired regions.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 idx="4294967295"/>
          </p:nvPr>
        </p:nvSpPr>
        <p:spPr>
          <a:xfrm>
            <a:off x="1284654" y="970440"/>
            <a:ext cx="6410042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6600" dirty="0" smtClean="0"/>
              <a:t>Prospects </a:t>
            </a:r>
            <a:endParaRPr lang="en" sz="6600" dirty="0"/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4294967295"/>
          </p:nvPr>
        </p:nvSpPr>
        <p:spPr>
          <a:xfrm>
            <a:off x="1284653" y="2530050"/>
            <a:ext cx="6010881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rgbClr val="FF0066"/>
                </a:solidFill>
              </a:rPr>
              <a:t>A </a:t>
            </a:r>
            <a:r>
              <a:rPr lang="en-US" dirty="0" smtClean="0"/>
              <a:t>revolutionary </a:t>
            </a:r>
            <a:r>
              <a:rPr lang="en-US" dirty="0"/>
              <a:t>writing </a:t>
            </a:r>
            <a:r>
              <a:rPr lang="en-US" dirty="0" smtClean="0"/>
              <a:t>experience</a:t>
            </a:r>
          </a:p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FFCC00"/>
                </a:solidFill>
              </a:rPr>
              <a:t>A</a:t>
            </a:r>
            <a:r>
              <a:rPr lang="en-US" dirty="0" smtClean="0"/>
              <a:t>n </a:t>
            </a:r>
            <a:r>
              <a:rPr lang="en-US" dirty="0"/>
              <a:t>amazingly convenient interactive </a:t>
            </a:r>
            <a:r>
              <a:rPr lang="en-US" dirty="0" smtClean="0"/>
              <a:t>way</a:t>
            </a:r>
          </a:p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rgbClr val="CCFF33"/>
                </a:solidFill>
              </a:rPr>
              <a:t>A</a:t>
            </a:r>
            <a:r>
              <a:rPr lang="en-US" dirty="0" smtClean="0"/>
              <a:t>utomatically find </a:t>
            </a:r>
            <a:r>
              <a:rPr lang="en-US" dirty="0"/>
              <a:t>the region of desk </a:t>
            </a:r>
            <a:r>
              <a:rPr lang="en-US" dirty="0" smtClean="0"/>
              <a:t>by training with dataset</a:t>
            </a:r>
            <a:endParaRPr lang="en" dirty="0">
              <a:solidFill>
                <a:srgbClr val="CCFF33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91" name="Shape 191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192" name="Shape 19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4" name="Shape 194"/>
          <p:cNvGrpSpPr/>
          <p:nvPr/>
        </p:nvGrpSpPr>
        <p:grpSpPr>
          <a:xfrm>
            <a:off x="4855030" y="1820886"/>
            <a:ext cx="484172" cy="484200"/>
            <a:chOff x="570875" y="4322250"/>
            <a:chExt cx="443300" cy="443325"/>
          </a:xfrm>
        </p:grpSpPr>
        <p:sp>
          <p:nvSpPr>
            <p:cNvPr id="195" name="Shape 19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9" name="Shape 199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05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57339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>
                <a:solidFill>
                  <a:srgbClr val="CCFF33"/>
                </a:solidFill>
              </a:rPr>
              <a:t>Any questions</a:t>
            </a:r>
            <a:r>
              <a:rPr lang="en" b="1" dirty="0" smtClean="0">
                <a:solidFill>
                  <a:srgbClr val="CCFF33"/>
                </a:solidFill>
              </a:rPr>
              <a:t>?</a:t>
            </a:r>
            <a:endParaRPr lang="en" b="1" dirty="0">
              <a:solidFill>
                <a:srgbClr val="CCFF33"/>
              </a:solidFill>
            </a:endParaRPr>
          </a:p>
        </p:txBody>
      </p:sp>
      <p:pic>
        <p:nvPicPr>
          <p:cNvPr id="338" name="Shape 338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945626" y="3913018"/>
            <a:ext cx="3506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T</a:t>
            </a:r>
            <a:r>
              <a:rPr lang="en-US" altLang="zh-CN" sz="2000" dirty="0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eam: </a:t>
            </a:r>
            <a:r>
              <a:rPr lang="en-US" altLang="zh-CN" sz="2000" dirty="0" err="1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Jiangnan</a:t>
            </a:r>
            <a:r>
              <a:rPr lang="en-US" altLang="zh-CN" sz="2000" dirty="0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Zou</a:t>
            </a:r>
            <a:r>
              <a:rPr lang="en-US" altLang="zh-CN" sz="2000" dirty="0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 / </a:t>
            </a:r>
            <a:r>
              <a:rPr lang="en-US" altLang="zh-CN" sz="2000" dirty="0" err="1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Ke</a:t>
            </a:r>
            <a:r>
              <a:rPr lang="en-US" altLang="zh-CN" sz="2000" dirty="0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 Zhao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A camera-based writing pad based on hand tracking </a:t>
            </a:r>
            <a:r>
              <a:rPr lang="en-US" altLang="zh-CN" dirty="0" smtClean="0">
                <a:solidFill>
                  <a:schemeClr val="bg1"/>
                </a:solidFill>
              </a:rPr>
              <a:t>algorithm</a:t>
            </a:r>
            <a:endParaRPr lang="en-US" altLang="zh-CN" dirty="0">
              <a:solidFill>
                <a:schemeClr val="bg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2618403" y="2303563"/>
            <a:ext cx="3848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r>
              <a:rPr lang="en-US" dirty="0"/>
              <a:t>Method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Implementation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4163673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Methods applying to fingertip detection</a:t>
            </a:r>
            <a:endParaRPr lang="en" dirty="0"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dirty="0" smtClean="0"/>
              <a:t> Skin </a:t>
            </a:r>
            <a:r>
              <a:rPr lang="en-US" dirty="0"/>
              <a:t>color detection</a:t>
            </a:r>
          </a:p>
          <a:p>
            <a:r>
              <a:rPr lang="en-US" dirty="0" smtClean="0"/>
              <a:t> Median </a:t>
            </a:r>
            <a:r>
              <a:rPr lang="en-US" dirty="0"/>
              <a:t>blur (Median filter)</a:t>
            </a:r>
          </a:p>
          <a:p>
            <a:r>
              <a:rPr lang="en-US" dirty="0" smtClean="0"/>
              <a:t> Dilation</a:t>
            </a:r>
            <a:endParaRPr lang="en-US" dirty="0"/>
          </a:p>
          <a:p>
            <a:r>
              <a:rPr lang="en-US" dirty="0" smtClean="0"/>
              <a:t> Contour </a:t>
            </a:r>
            <a:r>
              <a:rPr lang="en-US" dirty="0"/>
              <a:t>finding</a:t>
            </a:r>
          </a:p>
          <a:p>
            <a:r>
              <a:rPr lang="en-US" dirty="0" smtClean="0"/>
              <a:t> Convex </a:t>
            </a:r>
            <a:r>
              <a:rPr lang="en-US" dirty="0"/>
              <a:t>hull</a:t>
            </a:r>
          </a:p>
          <a:p>
            <a:r>
              <a:rPr lang="en-US" dirty="0" smtClean="0"/>
              <a:t> Target </a:t>
            </a:r>
            <a:r>
              <a:rPr lang="en-US" dirty="0"/>
              <a:t>point reducing</a:t>
            </a:r>
          </a:p>
          <a:p>
            <a:r>
              <a:rPr lang="en-US" dirty="0" smtClean="0"/>
              <a:t> Target </a:t>
            </a:r>
            <a:r>
              <a:rPr lang="en-US" dirty="0"/>
              <a:t>point </a:t>
            </a:r>
            <a:r>
              <a:rPr lang="en-US" dirty="0" smtClean="0"/>
              <a:t>filtering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067088" y="775199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dirty="0"/>
              <a:t>Skin color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17" y="2852051"/>
            <a:ext cx="2241814" cy="1344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08" y="2179896"/>
            <a:ext cx="2241166" cy="1344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1" y="1548850"/>
            <a:ext cx="2236390" cy="1341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2269" y="2900516"/>
            <a:ext cx="551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RGB</a:t>
            </a:r>
            <a:endParaRPr lang="en-US" sz="1600" dirty="0">
              <a:solidFill>
                <a:schemeClr val="bg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0026" y="3524207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HSV</a:t>
            </a:r>
            <a:endParaRPr lang="en-US" sz="1600" dirty="0">
              <a:solidFill>
                <a:schemeClr val="bg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7135" y="418653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YC</a:t>
            </a:r>
            <a:r>
              <a:rPr lang="en-US" altLang="zh-CN" sz="1600" dirty="0" err="1" smtClean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bCr</a:t>
            </a:r>
            <a:endParaRPr lang="en-US" sz="1600" dirty="0">
              <a:solidFill>
                <a:schemeClr val="bg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609975" y="2517966"/>
            <a:ext cx="2855400" cy="1725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Processed </a:t>
            </a:r>
            <a:r>
              <a:rPr lang="en" dirty="0" smtClean="0">
                <a:solidFill>
                  <a:srgbClr val="FF0066"/>
                </a:solidFill>
              </a:rPr>
              <a:t>Result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/>
              <a:t>after this step</a:t>
            </a:r>
            <a:endParaRPr lang="en" dirty="0"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4609975" y="4084241"/>
            <a:ext cx="2855400" cy="139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 dirty="0" smtClean="0"/>
              <a:t>Skin Color Detection</a:t>
            </a:r>
            <a:endParaRPr lang="en" sz="1400" dirty="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7" y="520003"/>
            <a:ext cx="4140627" cy="2488667"/>
          </a:xfrm>
          <a:prstGeom prst="snip2DiagRect">
            <a:avLst>
              <a:gd name="adj1" fmla="val 0"/>
              <a:gd name="adj2" fmla="val 2615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1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Median blur (Median filter)</a:t>
            </a:r>
            <a:endParaRPr lang="en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1067099" y="1676800"/>
            <a:ext cx="3327919" cy="324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 smtClean="0"/>
              <a:t>move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FF0066"/>
                </a:solidFill>
              </a:rPr>
              <a:t>kernel</a:t>
            </a:r>
            <a:r>
              <a:rPr lang="en-US" sz="1800" dirty="0"/>
              <a:t> on the image pixel by pixel and replace the central element (pixel) of the overlapped kernel with the median of all the pixels within the kernel</a:t>
            </a:r>
            <a:endParaRPr lang="en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4845911" y="3761239"/>
            <a:ext cx="2193277" cy="3249000"/>
          </a:xfrm>
        </p:spPr>
        <p:txBody>
          <a:bodyPr/>
          <a:lstStyle/>
          <a:p>
            <a:r>
              <a:rPr lang="en-US" sz="2400" dirty="0" smtClean="0"/>
              <a:t>Eliminat</a:t>
            </a:r>
            <a:r>
              <a:rPr lang="en-US" altLang="zh-CN" sz="2400" dirty="0" smtClean="0"/>
              <a:t>e</a:t>
            </a:r>
            <a:r>
              <a:rPr lang="en-US" sz="2400" dirty="0" smtClean="0"/>
              <a:t> white </a:t>
            </a:r>
            <a:r>
              <a:rPr lang="en-US" sz="2400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2272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609975" y="2517966"/>
            <a:ext cx="2855400" cy="1725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Processed </a:t>
            </a:r>
            <a:r>
              <a:rPr lang="en" dirty="0" smtClean="0">
                <a:solidFill>
                  <a:srgbClr val="FF6600"/>
                </a:solidFill>
              </a:rPr>
              <a:t>Result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/>
              <a:t>after this step</a:t>
            </a:r>
            <a:endParaRPr lang="en" dirty="0"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4609975" y="4084241"/>
            <a:ext cx="2855400" cy="139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 dirty="0" smtClean="0"/>
              <a:t>Median Blur</a:t>
            </a:r>
            <a:endParaRPr lang="en" sz="1400" dirty="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7" y="523579"/>
            <a:ext cx="4140627" cy="2481515"/>
          </a:xfrm>
          <a:prstGeom prst="snip2DiagRect">
            <a:avLst>
              <a:gd name="adj1" fmla="val 0"/>
              <a:gd name="adj2" fmla="val 2615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86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696</Words>
  <Application>Microsoft Macintosh PowerPoint</Application>
  <PresentationFormat>On-screen Show (16:9)</PresentationFormat>
  <Paragraphs>120</Paragraphs>
  <Slides>38</Slides>
  <Notes>31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Courier New</vt:lpstr>
      <vt:lpstr>Hind</vt:lpstr>
      <vt:lpstr>Wingdings</vt:lpstr>
      <vt:lpstr>Arial</vt:lpstr>
      <vt:lpstr>Dumaine</vt:lpstr>
      <vt:lpstr>A camera-based  writing pad based on  hand tracking algorithm</vt:lpstr>
      <vt:lpstr>Problem Definition</vt:lpstr>
      <vt:lpstr>Program Structure</vt:lpstr>
      <vt:lpstr>1. Method  and  Implementation</vt:lpstr>
      <vt:lpstr>Methods applying to fingertip detection</vt:lpstr>
      <vt:lpstr>Skin color detection</vt:lpstr>
      <vt:lpstr>Processed Result after this step</vt:lpstr>
      <vt:lpstr>Median blur (Median filter)</vt:lpstr>
      <vt:lpstr>Processed Result after this step</vt:lpstr>
      <vt:lpstr>Dilation</vt:lpstr>
      <vt:lpstr>Processed Result after this step</vt:lpstr>
      <vt:lpstr>Contour finding</vt:lpstr>
      <vt:lpstr>Processed Result after this step</vt:lpstr>
      <vt:lpstr>Convex hall</vt:lpstr>
      <vt:lpstr>Processed Result after this step</vt:lpstr>
      <vt:lpstr>Target  point reducing</vt:lpstr>
      <vt:lpstr>Processed Result after this step</vt:lpstr>
      <vt:lpstr>Target Point Filtering</vt:lpstr>
      <vt:lpstr>PowerPoint Presentation</vt:lpstr>
      <vt:lpstr>PowerPoint Presentation</vt:lpstr>
      <vt:lpstr>Processed Result after this step</vt:lpstr>
      <vt:lpstr>Methods applying to plane height detection: </vt:lpstr>
      <vt:lpstr>Detect Region of Interest</vt:lpstr>
      <vt:lpstr>HSV Color Conversion</vt:lpstr>
      <vt:lpstr>Histogram Calculation</vt:lpstr>
      <vt:lpstr>Back Projection </vt:lpstr>
      <vt:lpstr>Filter2D </vt:lpstr>
      <vt:lpstr>Contour and Bounding Box</vt:lpstr>
      <vt:lpstr>2. Experiments  and  Results</vt:lpstr>
      <vt:lpstr>Plane height detection</vt:lpstr>
      <vt:lpstr>Accuracy of Recognition</vt:lpstr>
      <vt:lpstr>Accuracy of Recognition</vt:lpstr>
      <vt:lpstr>Combined results</vt:lpstr>
      <vt:lpstr>3. Conclusions  and  Discussions</vt:lpstr>
      <vt:lpstr>PowerPoint Presentation</vt:lpstr>
      <vt:lpstr>Shortcomings</vt:lpstr>
      <vt:lpstr>Prospects 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camera-based  writing pad based on  hand tracking algorithm</dc:title>
  <cp:lastModifiedBy>Microsoft Office User</cp:lastModifiedBy>
  <cp:revision>15</cp:revision>
  <dcterms:modified xsi:type="dcterms:W3CDTF">2017-12-08T17:10:10Z</dcterms:modified>
</cp:coreProperties>
</file>